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8" r:id="rId4"/>
    <p:sldId id="279" r:id="rId5"/>
    <p:sldId id="280" r:id="rId6"/>
    <p:sldId id="272" r:id="rId7"/>
    <p:sldId id="278" r:id="rId8"/>
    <p:sldId id="264" r:id="rId9"/>
    <p:sldId id="265" r:id="rId10"/>
    <p:sldId id="281" r:id="rId11"/>
    <p:sldId id="282" r:id="rId12"/>
    <p:sldId id="267" r:id="rId13"/>
    <p:sldId id="283" r:id="rId14"/>
    <p:sldId id="269" r:id="rId15"/>
    <p:sldId id="270" r:id="rId16"/>
    <p:sldId id="284" r:id="rId17"/>
    <p:sldId id="271" r:id="rId18"/>
    <p:sldId id="263" r:id="rId19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9BDCF3"/>
    <a:srgbClr val="F9BDBD"/>
    <a:srgbClr val="F1575E"/>
    <a:srgbClr val="EE2128"/>
    <a:srgbClr val="455AA8"/>
    <a:srgbClr val="3494CE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26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9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322863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«ГРАНТ НА МИЛЛИОН»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Финансовое обеспечение затрат, связанных                                                                      с реализацией бизнес-проектов</a:t>
            </a:r>
            <a:endParaRPr lang="ru-RU" sz="32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6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243D99"/>
                </a:solidFill>
                <a:latin typeface="Calibri" panose="020F0502020204030204"/>
                <a:ea typeface="DejaVu Sans"/>
              </a:rPr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1CEF39-41FE-9E8E-AF6F-7025A26440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C421D27-8F97-B73A-A903-027640194449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E471CCFD-F54A-E383-3DF6-48538E6E1D9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4D9388-FD8B-BF93-F16F-7EA12C91E28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37A87CF9-F66F-5C2C-FFFE-AF5DF9AA2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6CB8ADC5-0438-12D2-B627-87F41573F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для финансового обеспечения и софинансирования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E458BF51-785B-F18B-7E04-4FA012FEF03A}"/>
              </a:ext>
            </a:extLst>
          </p:cNvPr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Приобретение производственного и газового оборудования для создания или развития, модернизации производства товаров и услуг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89A198C7-A230-5C9E-B822-A624A5D434DC}"/>
              </a:ext>
            </a:extLst>
          </p:cNvPr>
          <p:cNvSpPr/>
          <p:nvPr/>
        </p:nvSpPr>
        <p:spPr>
          <a:xfrm>
            <a:off x="1379669" y="3004276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Озеленение и благоустройство территории,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предусмотренные проектом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828ED08-1C48-956C-029E-DE776BF0D2B5}"/>
              </a:ext>
            </a:extLst>
          </p:cNvPr>
          <p:cNvSpPr/>
          <p:nvPr/>
        </p:nvSpPr>
        <p:spPr>
          <a:xfrm>
            <a:off x="1371789" y="401091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материалов, необходимых для производства продукции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80BF8817-0C33-FE8B-94A9-5D2872EECD2D}"/>
              </a:ext>
            </a:extLst>
          </p:cNvPr>
          <p:cNvSpPr/>
          <p:nvPr/>
        </p:nvSpPr>
        <p:spPr>
          <a:xfrm>
            <a:off x="1371788" y="5386229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EE2128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Оплата полиграфии, издательской продукции,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предусмотренной бизнес-проектом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1. 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30747" y="3019194"/>
            <a:ext cx="9710457" cy="3722174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endParaRPr lang="ru-RU" sz="2400" dirty="0"/>
          </a:p>
          <a:p>
            <a:pPr algn="ctr"/>
            <a:r>
              <a:rPr lang="ru-RU" sz="2400" b="1" dirty="0">
                <a:solidFill>
                  <a:srgbClr val="EE2128"/>
                </a:solidFill>
              </a:rPr>
              <a:t>Описание бизнес-проекта: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243D99"/>
                </a:solidFill>
              </a:rPr>
              <a:t>Цель бизнес-проекта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Информация об актуальности и значимости проекта для социально-экономического развития Ленинградской области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243D99"/>
                </a:solidFill>
              </a:rPr>
              <a:t>Характеристика и описание продукта (услуги)</a:t>
            </a:r>
            <a:endParaRPr lang="en-US" sz="2400" dirty="0">
              <a:solidFill>
                <a:srgbClr val="243D99"/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Перечень работ и план-график выполнения мероприятий по реализации бизнес-проекта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rgbClr val="243D99"/>
                </a:solidFill>
              </a:rPr>
              <a:t>Обоснование затрат, связанных с реализацией бизнес-проекта</a:t>
            </a:r>
          </a:p>
          <a:p>
            <a:pPr marL="457200" indent="-457200" algn="ctr">
              <a:buAutoNum type="arabicPeriod"/>
            </a:pPr>
            <a:endParaRPr lang="ru-RU" sz="2400" dirty="0"/>
          </a:p>
          <a:p>
            <a:pPr algn="l"/>
            <a:endParaRPr lang="ru-RU" sz="2400" dirty="0"/>
          </a:p>
        </p:txBody>
      </p:sp>
      <p:sp>
        <p:nvSpPr>
          <p:cNvPr id="2" name="Pentagon 14"/>
          <p:cNvSpPr/>
          <p:nvPr/>
        </p:nvSpPr>
        <p:spPr bwMode="auto">
          <a:xfrm>
            <a:off x="1221204" y="2024020"/>
            <a:ext cx="9720000" cy="830071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Смета затрат для реализации бизнес-проекта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по форме – Приложение 2 к Порядку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6184AC0-88C7-0B83-DF8F-25098C1577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>
            <a:extLst>
              <a:ext uri="{FF2B5EF4-FFF2-40B4-BE49-F238E27FC236}">
                <a16:creationId xmlns:a16="http://schemas.microsoft.com/office/drawing/2014/main" id="{3A47B468-73DF-0886-B7FB-EBAD5611A8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2. комплект документов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DE71486D-1058-9255-1605-64E27AE53167}"/>
              </a:ext>
            </a:extLst>
          </p:cNvPr>
          <p:cNvSpPr/>
          <p:nvPr/>
        </p:nvSpPr>
        <p:spPr>
          <a:xfrm>
            <a:off x="1055440" y="1251658"/>
            <a:ext cx="9710457" cy="3722174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endParaRPr lang="ru-RU" sz="2400" dirty="0"/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Описание бизнес-проекта: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6. Информация о приросте  высокопроизводительных мест или увеличении ССЧ, увеличении выручки или оборота продукции,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или о выходе на экспорт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7. Информация о расширении сферы услуг/производства товаров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8. Информация об опыте и квалификации участника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и сотрудников – участников реализации проекта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9. Информация об использовании инновационного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подхода (при наличии)</a:t>
            </a:r>
          </a:p>
          <a:p>
            <a:pPr algn="l"/>
            <a:endParaRPr lang="ru-RU" sz="2400" dirty="0"/>
          </a:p>
        </p:txBody>
      </p:sp>
      <p:sp>
        <p:nvSpPr>
          <p:cNvPr id="2" name="Pentagon 14">
            <a:extLst>
              <a:ext uri="{FF2B5EF4-FFF2-40B4-BE49-F238E27FC236}">
                <a16:creationId xmlns:a16="http://schemas.microsoft.com/office/drawing/2014/main" id="{E845D9E5-5D1C-4CD7-6CCB-BB8A42694D5B}"/>
              </a:ext>
            </a:extLst>
          </p:cNvPr>
          <p:cNvSpPr/>
          <p:nvPr/>
        </p:nvSpPr>
        <p:spPr bwMode="auto">
          <a:xfrm>
            <a:off x="1055440" y="5226580"/>
            <a:ext cx="9720000" cy="12241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7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9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по проекту должны производиться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6364" y="1405941"/>
            <a:ext cx="10801200" cy="199909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по целевому назначению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в пределах 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marL="342900" indent="-342900" algn="ctr">
              <a:buFontTx/>
              <a:buChar char="-"/>
            </a:pP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 течение 12 мес.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со дня перечисления средств получателю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6364" y="5160328"/>
            <a:ext cx="10801200" cy="130070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Сохранение среднесписочной численности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– 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90%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году получения гранта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977675" y="3616454"/>
            <a:ext cx="10801200" cy="1296117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800" dirty="0">
                <a:solidFill>
                  <a:srgbClr val="FF0000"/>
                </a:solidFill>
                <a:latin typeface="+mn-lt"/>
                <a:sym typeface="+mn-ea"/>
              </a:rPr>
              <a:t>-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х лет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6364" y="1144699"/>
            <a:ext cx="10801200" cy="1489528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chemeClr val="accent6">
                  <a:lumMod val="50000"/>
                </a:schemeClr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Выплата заработной платы сотрудникам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году получения гранта – не ниже МРОТ, установленного в Ленинградской области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 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66979" y="4520874"/>
            <a:ext cx="10801200" cy="139765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Увеличение объема выручки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году получения гранта – не менее, чем на </a:t>
            </a:r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2%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по отношению к предыдущему году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году получения гранта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766979" y="2793177"/>
            <a:ext cx="10801200" cy="156538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(основные средства, оборудование, оргтехника, инвентарь), приобретенное в рамках проекта, </a:t>
            </a:r>
          </a:p>
          <a:p>
            <a:pPr algn="ctr"/>
            <a:r>
              <a:rPr lang="ru-RU" altLang="en-US" sz="2800" dirty="0">
                <a:solidFill>
                  <a:srgbClr val="FF0000"/>
                </a:solidFill>
                <a:latin typeface="+mn-lt"/>
                <a:sym typeface="+mn-ea"/>
              </a:rPr>
              <a:t>в течение 3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  <p:sp>
        <p:nvSpPr>
          <p:cNvPr id="11" name="Round Diagonal Corner Rectangle 9"/>
          <p:cNvSpPr/>
          <p:nvPr/>
        </p:nvSpPr>
        <p:spPr>
          <a:xfrm>
            <a:off x="776364" y="6080840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ОТЧЕТНОСТЬ!!!</a:t>
            </a:r>
          </a:p>
        </p:txBody>
      </p:sp>
    </p:spTree>
    <p:extLst>
      <p:ext uri="{BB962C8B-B14F-4D97-AF65-F5344CB8AC3E}">
        <p14:creationId xmlns:p14="http://schemas.microsoft.com/office/powerpoint/2010/main" val="264206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67347" y="1092190"/>
            <a:ext cx="11457305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ЕЖЕМЕСЯЧНЫЙ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  <a:endParaRPr lang="ru-RU" altLang="ru-RU" sz="2800" kern="100" spc="-100" dirty="0">
              <a:solidFill>
                <a:srgbClr val="EE212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</a:t>
            </a:r>
            <a:r>
              <a:rPr lang="ru-RU" altLang="ru-RU" sz="2800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е позднее 10-го рабочего дня месяца, следующего за отчетным месяцем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ОТЧЕТ о достижении показателей финансово-хозяйственной деятельности 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и реализации плана мероприятий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17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384720" y="1196752"/>
            <a:ext cx="12241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год -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3 000 000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3 номинации х 1 000 000 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 - до 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1 000 000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проекта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1 000 000 рублей - ГРАНТ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менее 334 000 рублей - СОФИНАНС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ИТОГО ПРОЕКТ – не менее 1 334 000 рублей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44A61-30E3-B433-3B8A-240F1354C7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4E486148-8A54-F6C6-A0A6-6AC44C46610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7222430F-8C1B-5D71-4718-B83F520E9087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B9A3948-B446-2377-C6EE-2C1D063B7AD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93CA3A2-5B85-D3E0-B7D2-8E05E41D1A5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07EF77F-94E9-E248-61E7-9EECDCAB69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58422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20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Постановление Правительства ЛО от 21.07.2022 № 507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3390B5-D64D-99DA-1967-42B682986DB6}"/>
              </a:ext>
            </a:extLst>
          </p:cNvPr>
          <p:cNvSpPr txBox="1"/>
          <p:nvPr/>
        </p:nvSpPr>
        <p:spPr bwMode="auto">
          <a:xfrm>
            <a:off x="-456728" y="1498466"/>
            <a:ext cx="12241360" cy="564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рамках предпринимательской деятельности 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 развития бизнеса с целью создания 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продукта, услуги или иного результата, приносящего прибыль 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на текущие затраты предприятия!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en-US" sz="24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НОМИНАЦИИ </a:t>
            </a:r>
            <a:endParaRPr lang="en-US" sz="2400" b="1" kern="100" dirty="0">
              <a:solidFill>
                <a:srgbClr val="00B0F0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400" b="1" kern="100" dirty="0">
                <a:solidFill>
                  <a:srgbClr val="00B0F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утверждаются распоряжением комитета</a:t>
            </a:r>
          </a:p>
          <a:p>
            <a:pPr marL="1143000" marR="0" lvl="3" indent="0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000" b="1" kern="100" dirty="0">
              <a:solidFill>
                <a:srgbClr val="F1575E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3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49BBD65-2B52-B6D1-EEDB-414AF36808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611144C-FD73-AF5F-ED63-C33D78C10314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21A5F1BD-DBE8-771D-0F02-77C8F866ADE6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AB7080E0-6713-DB95-60DD-BE6B801B5EC8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E6CB2940-46D2-DD90-29A0-3935374FD365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230B71DD-7708-117D-9998-260616EC9D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2035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Номинации 2025</a:t>
            </a:r>
            <a:endParaRPr lang="ru-RU" sz="4000" b="1" cap="all" dirty="0">
              <a:solidFill>
                <a:srgbClr val="FF000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81925F8-3544-0EE7-4768-5858056E0DC0}"/>
              </a:ext>
            </a:extLst>
          </p:cNvPr>
          <p:cNvSpPr txBox="1"/>
          <p:nvPr/>
        </p:nvSpPr>
        <p:spPr bwMode="auto">
          <a:xfrm>
            <a:off x="371364" y="1008946"/>
            <a:ext cx="114492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</a:rPr>
              <a:t>Лучший бизнес-проект «Креативный продукт»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000" dirty="0">
                <a:latin typeface="+mn-lt"/>
              </a:rPr>
              <a:t>бизнес-проекты, направленные на создание и коммерческую реализацию </a:t>
            </a:r>
          </a:p>
          <a:p>
            <a:pPr algn="ctr"/>
            <a:r>
              <a:rPr lang="ru-RU" sz="2000" b="1" dirty="0">
                <a:latin typeface="+mn-lt"/>
              </a:rPr>
              <a:t>креативного продукта </a:t>
            </a:r>
            <a:r>
              <a:rPr lang="ru-RU" sz="2000" dirty="0">
                <a:latin typeface="+mn-lt"/>
              </a:rPr>
              <a:t>в сферах:  мода, дизайн, арт-индустрия, деятельность частных музеев</a:t>
            </a:r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</a:rPr>
              <a:t>Лучший бизнес-проект «Серебряный возраст»</a:t>
            </a:r>
          </a:p>
          <a:p>
            <a:pPr algn="ctr"/>
            <a:r>
              <a:rPr lang="ru-RU" sz="2000" dirty="0">
                <a:latin typeface="+mn-lt"/>
              </a:rPr>
              <a:t>бизнес-проекты, созданные предпринимателями «серебряного возраста», направленные на улучшение качества жизни населения региона (без ограничения сферы деятельности).</a:t>
            </a:r>
          </a:p>
          <a:p>
            <a:pPr algn="ctr"/>
            <a:r>
              <a:rPr lang="ru-RU" sz="2000" dirty="0">
                <a:latin typeface="+mn-lt"/>
              </a:rPr>
              <a:t>Главный критерий - возраст предпринимателя: женщины от 55 лет, мужчины от 60 лет </a:t>
            </a:r>
          </a:p>
          <a:p>
            <a:pPr algn="ctr"/>
            <a:r>
              <a:rPr lang="ru-RU" sz="2000" dirty="0">
                <a:latin typeface="+mn-lt"/>
              </a:rPr>
              <a:t>(бизнес, созданный не раннее этого возраста)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</a:rPr>
              <a:t>Лучший бизнес-проект «Бренд в сфере туризма»</a:t>
            </a:r>
          </a:p>
          <a:p>
            <a:pPr algn="ctr"/>
            <a:r>
              <a:rPr lang="ru-RU" sz="2000" dirty="0">
                <a:latin typeface="+mn-lt"/>
              </a:rPr>
              <a:t>бизнес-проекты, способствующие  развитию туристической индустрии, созданию и продвижению туристических брендов, организация путешествий и отдыха, лагерей активного (событийного) отдыха, создание зон для тактических игр и </a:t>
            </a:r>
            <a:r>
              <a:rPr lang="ru-RU" sz="2000" dirty="0" err="1">
                <a:latin typeface="+mn-lt"/>
              </a:rPr>
              <a:t>квестов</a:t>
            </a:r>
            <a:r>
              <a:rPr lang="ru-RU" sz="2000" dirty="0">
                <a:latin typeface="+mn-lt"/>
              </a:rPr>
              <a:t> военно-патриотической и </a:t>
            </a:r>
            <a:r>
              <a:rPr lang="ru-RU" sz="2000" dirty="0" err="1">
                <a:latin typeface="+mn-lt"/>
              </a:rPr>
              <a:t>командообразующей</a:t>
            </a:r>
            <a:r>
              <a:rPr lang="ru-RU" sz="2000" dirty="0">
                <a:latin typeface="+mn-lt"/>
              </a:rPr>
              <a:t> направленности</a:t>
            </a:r>
          </a:p>
          <a:p>
            <a:pPr algn="ctr"/>
            <a:endParaRPr lang="ru-RU" sz="2000" dirty="0">
              <a:latin typeface="+mn-lt"/>
            </a:endParaRPr>
          </a:p>
          <a:p>
            <a:r>
              <a:rPr lang="ru-RU" sz="24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*НОМИНАЦИИ утверждаются распоряжением 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11519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Порядком: п. 1.5, 2.4, 2.5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Порядка: п. 1.7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составе заявки: п. 2.6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     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90" y="4725144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и занявшие 1-е место в рейтинге                   в номинации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00087" y="1802373"/>
            <a:ext cx="1079182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для финансового обеспечения и софинансирования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Оформление результатов интеллектуальной собственности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9" y="3004276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Аренда, строительство или ремонт нежилого помещения (включая стройматериалы и оборудование для ремонта</a:t>
            </a:r>
            <a:endParaRPr lang="ru-RU" sz="2400" dirty="0">
              <a:solidFill>
                <a:srgbClr val="EE2128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71789" y="4010910"/>
            <a:ext cx="9531985" cy="104226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Аренда или приобретение основных средств (кроме легковых ТС, мобильных телефонов, планшетов)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79669" y="5219700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EE2128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Образовательные услуги по повышению квалификации работников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77A39-1B33-9707-BAD6-BBA6B0D30C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27464A4F-54C2-FF3E-22D2-B9BCB2199D6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1515140B-133A-23D5-00CE-23F4670D9FC5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5D646B3-72F8-0753-9088-4967382530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A4BBED-513D-05DE-8C9D-4F41800AC57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986BFAC5-8F0F-D52D-A944-23FCB1B8E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для финансового обеспечения и софинансирования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0610F759-4A4E-BE23-743C-A723E2AC50CA}"/>
              </a:ext>
            </a:extLst>
          </p:cNvPr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Технологическое присоединение (электросети, газ, вода, тепло, водоотведение)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D4D62138-8E95-71D8-A637-12C54B279593}"/>
              </a:ext>
            </a:extLst>
          </p:cNvPr>
          <p:cNvSpPr/>
          <p:nvPr/>
        </p:nvSpPr>
        <p:spPr>
          <a:xfrm>
            <a:off x="1379669" y="3004276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Оплата услуг связи, в том числе доступа в Интернет                                              (при реализации бизнес-проекта)</a:t>
            </a:r>
            <a:r>
              <a:rPr lang="ru-RU" sz="240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284B472-E681-B756-B744-69A07B9C8E64}"/>
              </a:ext>
            </a:extLst>
          </p:cNvPr>
          <p:cNvSpPr/>
          <p:nvPr/>
        </p:nvSpPr>
        <p:spPr>
          <a:xfrm>
            <a:off x="1371789" y="401091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Техническая поддержка, наполнение, развитие и продвижение проекта в СМИ и сети Интернет (хостинг, регистрация доменных имен, поисковая оптимизация, модернизация сайта и соцсетей)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37E7A87-FA36-47EF-9658-9418D3CDED97}"/>
              </a:ext>
            </a:extLst>
          </p:cNvPr>
          <p:cNvSpPr/>
          <p:nvPr/>
        </p:nvSpPr>
        <p:spPr>
          <a:xfrm>
            <a:off x="1371788" y="5386229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EE2128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ПО и неисключительных прав на ПО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(расходы на получение прав, настройку, модификацию, сопровождение ПО)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13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1095</Words>
  <Application>Microsoft Office PowerPoint</Application>
  <PresentationFormat>Широкоэкранный</PresentationFormat>
  <Paragraphs>156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Что такое бизнес-проект  Постановление Правительства ЛО от 21.07.2022 № 507</vt:lpstr>
      <vt:lpstr>Номинации 2025</vt:lpstr>
      <vt:lpstr>УСЛОВИЯ ОТБОРА  ПОЛУЧАТЕЛЕЙ гранта</vt:lpstr>
      <vt:lpstr>ТРЕБОВАНИЯ К СОИСКАТЕЛЮ</vt:lpstr>
      <vt:lpstr>ПОДАЧА ЗАЯВКИ</vt:lpstr>
      <vt:lpstr>  1.направления затрат по проекту  для финансового обеспечения и софинансирования </vt:lpstr>
      <vt:lpstr>  2. направления затрат по проекту  для финансового обеспечения и софинансирования </vt:lpstr>
      <vt:lpstr>  3. направления затрат по проекту  для финансового обеспечения и софинансирования </vt:lpstr>
      <vt:lpstr>1. комплект документов</vt:lpstr>
      <vt:lpstr>2. комплект документов</vt:lpstr>
      <vt:lpstr> ОТВЕТСТВЕННОСТЬ ПРЕДПРИНИМАТЕЛЯ </vt:lpstr>
      <vt:lpstr>1. ОБЯЗАТЕЛЬСТВА пОЛУЧАТЕЛЯ гранта</vt:lpstr>
      <vt:lpstr>2. ОБЯЗАТЕЛЬСТВА пОЛУЧАТЕЛЯ гранта</vt:lpstr>
      <vt:lpstr>ОТЧЕТНОСТЬ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443</cp:revision>
  <dcterms:created xsi:type="dcterms:W3CDTF">2022-07-23T06:53:00Z</dcterms:created>
  <dcterms:modified xsi:type="dcterms:W3CDTF">2025-02-05T06:12:59Z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